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7C47C0-8D0F-402E-B92E-5D70BB8F8313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4DDE6F-FAFA-4DF8-9611-9A3424369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C47C0-8D0F-402E-B92E-5D70BB8F8313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DDE6F-FAFA-4DF8-9611-9A3424369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C47C0-8D0F-402E-B92E-5D70BB8F8313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DDE6F-FAFA-4DF8-9611-9A3424369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C47C0-8D0F-402E-B92E-5D70BB8F8313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DDE6F-FAFA-4DF8-9611-9A34243699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C47C0-8D0F-402E-B92E-5D70BB8F8313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DDE6F-FAFA-4DF8-9611-9A34243699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C47C0-8D0F-402E-B92E-5D70BB8F8313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DDE6F-FAFA-4DF8-9611-9A34243699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C47C0-8D0F-402E-B92E-5D70BB8F8313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DDE6F-FAFA-4DF8-9611-9A34243699B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C47C0-8D0F-402E-B92E-5D70BB8F8313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DDE6F-FAFA-4DF8-9611-9A34243699B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C47C0-8D0F-402E-B92E-5D70BB8F8313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DDE6F-FAFA-4DF8-9611-9A3424369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97C47C0-8D0F-402E-B92E-5D70BB8F8313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DDE6F-FAFA-4DF8-9611-9A34243699B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7C47C0-8D0F-402E-B92E-5D70BB8F8313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4DDE6F-FAFA-4DF8-9611-9A34243699B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97C47C0-8D0F-402E-B92E-5D70BB8F8313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F4DDE6F-FAFA-4DF8-9611-9A34243699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2057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Comparatives and Superlatives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Comparing and Contrasting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85800"/>
            <a:ext cx="7312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There is another way to show differences and similarities between two things. You can use these words: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914400" y="1676400"/>
            <a:ext cx="3352800" cy="3941763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en-US" b="1" dirty="0" smtClean="0"/>
              <a:t>Contrast</a:t>
            </a:r>
          </a:p>
          <a:p>
            <a:pPr lvl="1"/>
            <a:r>
              <a:rPr lang="en-US" dirty="0" smtClean="0"/>
              <a:t>in contrast</a:t>
            </a:r>
          </a:p>
          <a:p>
            <a:pPr lvl="1"/>
            <a:r>
              <a:rPr lang="en-US" dirty="0" smtClean="0"/>
              <a:t>h</a:t>
            </a:r>
            <a:r>
              <a:rPr lang="en-US" dirty="0" smtClean="0"/>
              <a:t>owever</a:t>
            </a:r>
          </a:p>
          <a:p>
            <a:pPr lvl="1"/>
            <a:r>
              <a:rPr lang="en-US" dirty="0" smtClean="0"/>
              <a:t>b</a:t>
            </a:r>
            <a:r>
              <a:rPr lang="en-US" dirty="0" smtClean="0"/>
              <a:t>ut</a:t>
            </a:r>
          </a:p>
          <a:p>
            <a:pPr lvl="1"/>
            <a:r>
              <a:rPr lang="en-US" dirty="0" smtClean="0"/>
              <a:t>yet</a:t>
            </a:r>
          </a:p>
          <a:p>
            <a:pPr lvl="1"/>
            <a:r>
              <a:rPr lang="en-US" dirty="0" smtClean="0"/>
              <a:t>i</a:t>
            </a:r>
            <a:r>
              <a:rPr lang="en-US" dirty="0" smtClean="0"/>
              <a:t>n contrast to</a:t>
            </a:r>
          </a:p>
          <a:p>
            <a:pPr lvl="1"/>
            <a:r>
              <a:rPr lang="en-US" dirty="0" smtClean="0"/>
              <a:t>d</a:t>
            </a:r>
            <a:r>
              <a:rPr lang="en-US" dirty="0" smtClean="0"/>
              <a:t>ifferent from</a:t>
            </a:r>
          </a:p>
          <a:p>
            <a:pPr lvl="1"/>
            <a:r>
              <a:rPr lang="en-US" dirty="0" smtClean="0"/>
              <a:t>o</a:t>
            </a:r>
            <a:r>
              <a:rPr lang="en-US" dirty="0" smtClean="0"/>
              <a:t>n the other hand</a:t>
            </a:r>
          </a:p>
          <a:p>
            <a:pPr lvl="1"/>
            <a:r>
              <a:rPr lang="en-US" dirty="0" smtClean="0"/>
              <a:t>w</a:t>
            </a:r>
            <a:r>
              <a:rPr lang="en-US" dirty="0" smtClean="0"/>
              <a:t>hile</a:t>
            </a:r>
          </a:p>
          <a:p>
            <a:pPr lvl="1"/>
            <a:r>
              <a:rPr lang="en-US" dirty="0" smtClean="0"/>
              <a:t>w</a:t>
            </a:r>
            <a:r>
              <a:rPr lang="en-US" dirty="0" smtClean="0"/>
              <a:t>hereas</a:t>
            </a:r>
          </a:p>
          <a:p>
            <a:pPr lvl="1"/>
            <a:r>
              <a:rPr lang="en-US" dirty="0" smtClean="0"/>
              <a:t>unlike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191000" y="1676400"/>
            <a:ext cx="3352800" cy="39417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Compare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Likewise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lang="en-US" sz="2100" dirty="0" smtClean="0"/>
              <a:t>similarly 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lang="en-US" sz="2100" dirty="0" smtClean="0"/>
              <a:t>both…and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neither…nor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only…but also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Like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86714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Read this paragraph and choose the correct word.</a:t>
            </a:r>
          </a:p>
          <a:p>
            <a:endParaRPr lang="en-US" dirty="0"/>
          </a:p>
          <a:p>
            <a:r>
              <a:rPr lang="en-US" dirty="0" smtClean="0"/>
              <a:t>Apartment Life</a:t>
            </a:r>
          </a:p>
          <a:p>
            <a:endParaRPr lang="en-US" dirty="0"/>
          </a:p>
          <a:p>
            <a:r>
              <a:rPr lang="en-US" dirty="0" smtClean="0"/>
              <a:t>Though there are many similarities, life is better on the top floors of an apartment.  One similarity is that (both/not only) the top floors (and/but also) the lower floors have the same types and sizes of apartments. </a:t>
            </a:r>
          </a:p>
          <a:p>
            <a:r>
              <a:rPr lang="en-US" dirty="0" smtClean="0"/>
              <a:t>In addition, renters on the top floor are (unlike/similar to) renters on the bottom floors in that they deal with the same parking, elevators and building staff. (Likewise/However), there are reasons to prefer the top </a:t>
            </a:r>
          </a:p>
          <a:p>
            <a:r>
              <a:rPr lang="en-US" dirty="0" smtClean="0"/>
              <a:t>floors. The top floors are quiet (whereas/in contrast to) the noisy lower floors. Also, the views are better. On the top floors, you can see the entire city. (Different from/On the other hand), the views from the lower </a:t>
            </a:r>
          </a:p>
          <a:p>
            <a:r>
              <a:rPr lang="en-US" dirty="0" smtClean="0"/>
              <a:t>floors are of buildings, cars and people. Finally, (unlike/likewise) top floor apartments, the sun never shines on the lower floors because there are too many tall buildings around. In conclusion, I prefer living on the top floors of apartments to the lower floors.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6714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Read this paragraph and choose the correct word.</a:t>
            </a:r>
          </a:p>
          <a:p>
            <a:endParaRPr lang="en-US" dirty="0"/>
          </a:p>
          <a:p>
            <a:r>
              <a:rPr lang="en-US" dirty="0" smtClean="0"/>
              <a:t>Apartment Life</a:t>
            </a:r>
          </a:p>
          <a:p>
            <a:endParaRPr lang="en-US" dirty="0"/>
          </a:p>
          <a:p>
            <a:r>
              <a:rPr lang="en-US" dirty="0" smtClean="0"/>
              <a:t>Though there are many similarities, life is better on the top floors of an apartment.  One similarity is that (</a:t>
            </a:r>
            <a:r>
              <a:rPr lang="en-US" dirty="0" smtClean="0">
                <a:solidFill>
                  <a:srgbClr val="FFC000"/>
                </a:solidFill>
              </a:rPr>
              <a:t>both</a:t>
            </a:r>
            <a:r>
              <a:rPr lang="en-US" dirty="0" smtClean="0"/>
              <a:t>/ not only) the top floors (</a:t>
            </a:r>
            <a:r>
              <a:rPr lang="en-US" dirty="0" smtClean="0">
                <a:solidFill>
                  <a:srgbClr val="FFC000"/>
                </a:solidFill>
              </a:rPr>
              <a:t>and</a:t>
            </a:r>
            <a:r>
              <a:rPr lang="en-US" dirty="0" smtClean="0"/>
              <a:t>/ but also) the lower floors have the same types and sizes of apartments. </a:t>
            </a:r>
          </a:p>
          <a:p>
            <a:r>
              <a:rPr lang="en-US" dirty="0" smtClean="0"/>
              <a:t>In addition, renters on the top floor are (unlike/ similar to) renters on the bottom floors in that they deal with the same parking, elevators and building staff. (Likewise/ However), there are reasons to prefer the top </a:t>
            </a:r>
          </a:p>
          <a:p>
            <a:r>
              <a:rPr lang="en-US" dirty="0" smtClean="0"/>
              <a:t>floors. The top floors are quiet (whereas/ in contrast to) the noisy lower floors. Also, the views are better. On the top floors, you can see the entire city. (Different from/ On the other hand), the views from the lower </a:t>
            </a:r>
          </a:p>
          <a:p>
            <a:r>
              <a:rPr lang="en-US" dirty="0" smtClean="0"/>
              <a:t>floors are of buildings, cars and people. Finally, (unlike/ likewise) top floor apartments, the sun never shines on the lower floors because there are too many tall buildings around. In conclusion, I prefer living on the top floors of apartments to the lower floors.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6714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Read this paragraph and choose the correct word.</a:t>
            </a:r>
          </a:p>
          <a:p>
            <a:endParaRPr lang="en-US" dirty="0"/>
          </a:p>
          <a:p>
            <a:r>
              <a:rPr lang="en-US" dirty="0" smtClean="0"/>
              <a:t>Apartment Life</a:t>
            </a:r>
          </a:p>
          <a:p>
            <a:endParaRPr lang="en-US" dirty="0"/>
          </a:p>
          <a:p>
            <a:r>
              <a:rPr lang="en-US" dirty="0" smtClean="0"/>
              <a:t>Though there are many similarities, life is better on the top floors of an apartment.  One similarity is that (</a:t>
            </a:r>
            <a:r>
              <a:rPr lang="en-US" dirty="0" smtClean="0">
                <a:solidFill>
                  <a:srgbClr val="FFC000"/>
                </a:solidFill>
              </a:rPr>
              <a:t>both</a:t>
            </a:r>
            <a:r>
              <a:rPr lang="en-US" dirty="0" smtClean="0"/>
              <a:t>/ not only) the top floors (</a:t>
            </a:r>
            <a:r>
              <a:rPr lang="en-US" dirty="0" smtClean="0">
                <a:solidFill>
                  <a:srgbClr val="FFC000"/>
                </a:solidFill>
              </a:rPr>
              <a:t>and</a:t>
            </a:r>
            <a:r>
              <a:rPr lang="en-US" dirty="0" smtClean="0"/>
              <a:t>/ but also) the lower floors have the same types and sizes of apartments. </a:t>
            </a:r>
          </a:p>
          <a:p>
            <a:r>
              <a:rPr lang="en-US" dirty="0" smtClean="0"/>
              <a:t>In addition, renters on the top floor are (unlike/ </a:t>
            </a:r>
            <a:r>
              <a:rPr lang="en-US" dirty="0" smtClean="0">
                <a:solidFill>
                  <a:srgbClr val="FFC000"/>
                </a:solidFill>
              </a:rPr>
              <a:t>similar to</a:t>
            </a:r>
            <a:r>
              <a:rPr lang="en-US" dirty="0" smtClean="0"/>
              <a:t>) renters on the bottom floors in that they deal with the same parking, elevators and building staff. (Likewise/ However), there are reasons to prefer the top </a:t>
            </a:r>
          </a:p>
          <a:p>
            <a:r>
              <a:rPr lang="en-US" dirty="0" smtClean="0"/>
              <a:t>floors. The top floors are quiet (whereas/ in contrast to) the noisy lower floors. Also, the views are better. On the top floors, you can see the entire city. (Different from/ On the other hand), the views from the lower </a:t>
            </a:r>
          </a:p>
          <a:p>
            <a:r>
              <a:rPr lang="en-US" dirty="0" smtClean="0"/>
              <a:t>floors are of buildings, cars and people. Finally, (unlike/ likewise) top floor apartments, the sun never shines on the lower floors because there are too many tall buildings around. In conclusion, I prefer living on the top floors of apartments to the lower floors.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86714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Read this paragraph and choose the correct word.</a:t>
            </a:r>
          </a:p>
          <a:p>
            <a:endParaRPr lang="en-US" dirty="0"/>
          </a:p>
          <a:p>
            <a:r>
              <a:rPr lang="en-US" dirty="0" smtClean="0"/>
              <a:t>Apartment Life</a:t>
            </a:r>
          </a:p>
          <a:p>
            <a:endParaRPr lang="en-US" dirty="0"/>
          </a:p>
          <a:p>
            <a:r>
              <a:rPr lang="en-US" dirty="0" smtClean="0"/>
              <a:t>Though there are many similarities, life is better on the top floors of an apartment.  One similarity is that (</a:t>
            </a:r>
            <a:r>
              <a:rPr lang="en-US" dirty="0" smtClean="0">
                <a:solidFill>
                  <a:srgbClr val="FFC000"/>
                </a:solidFill>
              </a:rPr>
              <a:t>both</a:t>
            </a:r>
            <a:r>
              <a:rPr lang="en-US" dirty="0" smtClean="0"/>
              <a:t>/ not only) the top floors (</a:t>
            </a:r>
            <a:r>
              <a:rPr lang="en-US" dirty="0" smtClean="0">
                <a:solidFill>
                  <a:srgbClr val="FFC000"/>
                </a:solidFill>
              </a:rPr>
              <a:t>and</a:t>
            </a:r>
            <a:r>
              <a:rPr lang="en-US" dirty="0" smtClean="0"/>
              <a:t>/ but also) the lower floors have the same types and sizes of apartments. </a:t>
            </a:r>
          </a:p>
          <a:p>
            <a:r>
              <a:rPr lang="en-US" dirty="0" smtClean="0"/>
              <a:t>In addition, renters on the top floor are (unlike/ </a:t>
            </a:r>
            <a:r>
              <a:rPr lang="en-US" dirty="0" smtClean="0">
                <a:solidFill>
                  <a:srgbClr val="FFC000"/>
                </a:solidFill>
              </a:rPr>
              <a:t>similar to</a:t>
            </a:r>
            <a:r>
              <a:rPr lang="en-US" dirty="0" smtClean="0"/>
              <a:t>) renters on the bottom floors in that they deal with the same parking, elevators and building staff. (Likewise/ </a:t>
            </a:r>
            <a:r>
              <a:rPr lang="en-US" dirty="0" smtClean="0">
                <a:solidFill>
                  <a:srgbClr val="FFC000"/>
                </a:solidFill>
              </a:rPr>
              <a:t>However</a:t>
            </a:r>
            <a:r>
              <a:rPr lang="en-US" dirty="0" smtClean="0"/>
              <a:t>), there are reasons to prefer the top </a:t>
            </a:r>
          </a:p>
          <a:p>
            <a:r>
              <a:rPr lang="en-US" dirty="0" smtClean="0"/>
              <a:t>floors. The top floors are quiet (whereas/ in contrast to) the noisy lower floors. Also, the views are better. On the top floors, you can see the entire city. (Different from/ On the other hand), the views from the lower </a:t>
            </a:r>
          </a:p>
          <a:p>
            <a:r>
              <a:rPr lang="en-US" dirty="0" smtClean="0"/>
              <a:t>floors are of buildings, cars and people. Finally, (unlike/ likewise) top floor apartments, the sun never shines on the lower floors because there are too many tall buildings around. In conclusion, I prefer living on the top floors of apartments to the lower floors.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86714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Read this paragraph and choose the correct word.</a:t>
            </a:r>
          </a:p>
          <a:p>
            <a:endParaRPr lang="en-US" dirty="0"/>
          </a:p>
          <a:p>
            <a:r>
              <a:rPr lang="en-US" dirty="0" smtClean="0"/>
              <a:t>Apartment Life</a:t>
            </a:r>
          </a:p>
          <a:p>
            <a:endParaRPr lang="en-US" dirty="0"/>
          </a:p>
          <a:p>
            <a:r>
              <a:rPr lang="en-US" dirty="0" smtClean="0"/>
              <a:t>Though there are many similarities, life is better on the top floors of an apartment.  One similarity is that (</a:t>
            </a:r>
            <a:r>
              <a:rPr lang="en-US" dirty="0" smtClean="0">
                <a:solidFill>
                  <a:srgbClr val="FFC000"/>
                </a:solidFill>
              </a:rPr>
              <a:t>both</a:t>
            </a:r>
            <a:r>
              <a:rPr lang="en-US" dirty="0" smtClean="0"/>
              <a:t>/ not only) the top floors (</a:t>
            </a:r>
            <a:r>
              <a:rPr lang="en-US" dirty="0" smtClean="0">
                <a:solidFill>
                  <a:srgbClr val="FFC000"/>
                </a:solidFill>
              </a:rPr>
              <a:t>and</a:t>
            </a:r>
            <a:r>
              <a:rPr lang="en-US" dirty="0" smtClean="0"/>
              <a:t>/ but also) the lower floors have the same types and sizes of apartments. </a:t>
            </a:r>
          </a:p>
          <a:p>
            <a:r>
              <a:rPr lang="en-US" dirty="0" smtClean="0"/>
              <a:t>In addition, renters on the top floor are (unlike/ </a:t>
            </a:r>
            <a:r>
              <a:rPr lang="en-US" dirty="0" smtClean="0">
                <a:solidFill>
                  <a:srgbClr val="FFC000"/>
                </a:solidFill>
              </a:rPr>
              <a:t>similar to</a:t>
            </a:r>
            <a:r>
              <a:rPr lang="en-US" dirty="0" smtClean="0"/>
              <a:t>) renters on the bottom floors in that they deal with the same parking, elevators and building staff. (Likewise/ </a:t>
            </a:r>
            <a:r>
              <a:rPr lang="en-US" dirty="0" smtClean="0">
                <a:solidFill>
                  <a:srgbClr val="FFC000"/>
                </a:solidFill>
              </a:rPr>
              <a:t>However</a:t>
            </a:r>
            <a:r>
              <a:rPr lang="en-US" dirty="0" smtClean="0"/>
              <a:t>), there are reasons to prefer the top </a:t>
            </a:r>
          </a:p>
          <a:p>
            <a:r>
              <a:rPr lang="en-US" dirty="0" smtClean="0"/>
              <a:t>floors. The top floors are quiet (whereas/ </a:t>
            </a:r>
            <a:r>
              <a:rPr lang="en-US" dirty="0" smtClean="0">
                <a:solidFill>
                  <a:srgbClr val="FFC000"/>
                </a:solidFill>
              </a:rPr>
              <a:t>in contrast to</a:t>
            </a:r>
            <a:r>
              <a:rPr lang="en-US" dirty="0" smtClean="0"/>
              <a:t>) the noisy lower floors. Also, the views are better. On the top floors, you can see the entire city. (Different from/ On the other hand), the views from the lower </a:t>
            </a:r>
          </a:p>
          <a:p>
            <a:r>
              <a:rPr lang="en-US" dirty="0" smtClean="0"/>
              <a:t>floors are of buildings, cars and people. Finally, (unlike/ likewise) top floor apartments, the sun never shines on the lower floors because there are too many tall buildings around. In conclusion, I prefer living on the top floors of apartments to the lower floors.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86714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Read this paragraph and choose the correct word.</a:t>
            </a:r>
          </a:p>
          <a:p>
            <a:endParaRPr lang="en-US" dirty="0"/>
          </a:p>
          <a:p>
            <a:r>
              <a:rPr lang="en-US" dirty="0" smtClean="0"/>
              <a:t>Apartment Life</a:t>
            </a:r>
          </a:p>
          <a:p>
            <a:endParaRPr lang="en-US" dirty="0"/>
          </a:p>
          <a:p>
            <a:r>
              <a:rPr lang="en-US" dirty="0" smtClean="0"/>
              <a:t>Though there are many similarities, life is better on the top floors of an apartment.  One similarity is that (</a:t>
            </a:r>
            <a:r>
              <a:rPr lang="en-US" dirty="0" smtClean="0">
                <a:solidFill>
                  <a:srgbClr val="FFC000"/>
                </a:solidFill>
              </a:rPr>
              <a:t>both</a:t>
            </a:r>
            <a:r>
              <a:rPr lang="en-US" dirty="0" smtClean="0"/>
              <a:t>/ not only) the top floors (</a:t>
            </a:r>
            <a:r>
              <a:rPr lang="en-US" dirty="0" smtClean="0">
                <a:solidFill>
                  <a:srgbClr val="FFC000"/>
                </a:solidFill>
              </a:rPr>
              <a:t>and</a:t>
            </a:r>
            <a:r>
              <a:rPr lang="en-US" dirty="0" smtClean="0"/>
              <a:t>/ but also) the lower floors have the same types and sizes of apartments. </a:t>
            </a:r>
          </a:p>
          <a:p>
            <a:r>
              <a:rPr lang="en-US" dirty="0" smtClean="0"/>
              <a:t>In addition, renters on the top floor are (unlike/ </a:t>
            </a:r>
            <a:r>
              <a:rPr lang="en-US" dirty="0" smtClean="0">
                <a:solidFill>
                  <a:srgbClr val="FFC000"/>
                </a:solidFill>
              </a:rPr>
              <a:t>similar to</a:t>
            </a:r>
            <a:r>
              <a:rPr lang="en-US" dirty="0" smtClean="0"/>
              <a:t>) renters on the bottom floors in that they deal with the same parking, elevators and building staff. (Likewise/ </a:t>
            </a:r>
            <a:r>
              <a:rPr lang="en-US" dirty="0" smtClean="0">
                <a:solidFill>
                  <a:srgbClr val="FFC000"/>
                </a:solidFill>
              </a:rPr>
              <a:t>However</a:t>
            </a:r>
            <a:r>
              <a:rPr lang="en-US" dirty="0" smtClean="0"/>
              <a:t>), there are reasons to prefer the top </a:t>
            </a:r>
          </a:p>
          <a:p>
            <a:r>
              <a:rPr lang="en-US" dirty="0" smtClean="0"/>
              <a:t>floors. The top floors are quiet (whereas/ </a:t>
            </a:r>
            <a:r>
              <a:rPr lang="en-US" dirty="0" smtClean="0">
                <a:solidFill>
                  <a:srgbClr val="FFC000"/>
                </a:solidFill>
              </a:rPr>
              <a:t>in contrast to</a:t>
            </a:r>
            <a:r>
              <a:rPr lang="en-US" dirty="0" smtClean="0"/>
              <a:t>) the noisy lower floors. Also, the views are better. On the top floors, you can see the entire city. (Different from/ </a:t>
            </a:r>
            <a:r>
              <a:rPr lang="en-US" dirty="0" smtClean="0">
                <a:solidFill>
                  <a:srgbClr val="FFC000"/>
                </a:solidFill>
              </a:rPr>
              <a:t>On the other hand</a:t>
            </a:r>
            <a:r>
              <a:rPr lang="en-US" dirty="0" smtClean="0"/>
              <a:t>), the views from the lower </a:t>
            </a:r>
          </a:p>
          <a:p>
            <a:r>
              <a:rPr lang="en-US" dirty="0" smtClean="0"/>
              <a:t>floors are of buildings, cars and people. Finally, (unlike/ likewise) top floor apartments, the sun never shines on the lower floors because there are too many tall buildings around. In conclusion, I prefer living on the top floors of apartments to the lower floors.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86714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Read this paragraph and choose the correct word.</a:t>
            </a:r>
          </a:p>
          <a:p>
            <a:endParaRPr lang="en-US" dirty="0"/>
          </a:p>
          <a:p>
            <a:r>
              <a:rPr lang="en-US" dirty="0" smtClean="0"/>
              <a:t>Apartment Life</a:t>
            </a:r>
          </a:p>
          <a:p>
            <a:endParaRPr lang="en-US" dirty="0"/>
          </a:p>
          <a:p>
            <a:r>
              <a:rPr lang="en-US" dirty="0" smtClean="0"/>
              <a:t>Though there are many similarities, life is better on the top floors of an apartment.  One similarity is that (</a:t>
            </a:r>
            <a:r>
              <a:rPr lang="en-US" dirty="0" smtClean="0">
                <a:solidFill>
                  <a:srgbClr val="FFC000"/>
                </a:solidFill>
              </a:rPr>
              <a:t>both</a:t>
            </a:r>
            <a:r>
              <a:rPr lang="en-US" dirty="0" smtClean="0"/>
              <a:t>/ not only) the top floors (</a:t>
            </a:r>
            <a:r>
              <a:rPr lang="en-US" dirty="0" smtClean="0">
                <a:solidFill>
                  <a:srgbClr val="FFC000"/>
                </a:solidFill>
              </a:rPr>
              <a:t>and</a:t>
            </a:r>
            <a:r>
              <a:rPr lang="en-US" dirty="0" smtClean="0"/>
              <a:t>/ but also) the lower floors have the same types and sizes of apartments. </a:t>
            </a:r>
          </a:p>
          <a:p>
            <a:r>
              <a:rPr lang="en-US" dirty="0" smtClean="0"/>
              <a:t>In addition, renters on the top floor are (unlike/ </a:t>
            </a:r>
            <a:r>
              <a:rPr lang="en-US" dirty="0" smtClean="0">
                <a:solidFill>
                  <a:srgbClr val="FFC000"/>
                </a:solidFill>
              </a:rPr>
              <a:t>similar to</a:t>
            </a:r>
            <a:r>
              <a:rPr lang="en-US" dirty="0" smtClean="0"/>
              <a:t>) renters on the bottom floors in that they deal with the same parking, elevators and building staff. (Likewise/ </a:t>
            </a:r>
            <a:r>
              <a:rPr lang="en-US" dirty="0" smtClean="0">
                <a:solidFill>
                  <a:srgbClr val="FFC000"/>
                </a:solidFill>
              </a:rPr>
              <a:t>However</a:t>
            </a:r>
            <a:r>
              <a:rPr lang="en-US" dirty="0" smtClean="0"/>
              <a:t>), there are reasons to prefer the top </a:t>
            </a:r>
          </a:p>
          <a:p>
            <a:r>
              <a:rPr lang="en-US" dirty="0" smtClean="0"/>
              <a:t>floors. The top floors are quiet (whereas/ </a:t>
            </a:r>
            <a:r>
              <a:rPr lang="en-US" dirty="0" smtClean="0">
                <a:solidFill>
                  <a:srgbClr val="FFC000"/>
                </a:solidFill>
              </a:rPr>
              <a:t>in contrast to</a:t>
            </a:r>
            <a:r>
              <a:rPr lang="en-US" dirty="0" smtClean="0"/>
              <a:t>) the noisy lower floors. Also, the views are better. On the top floors, you can see the entire city. (Different from/ </a:t>
            </a:r>
            <a:r>
              <a:rPr lang="en-US" dirty="0" smtClean="0">
                <a:solidFill>
                  <a:srgbClr val="FFC000"/>
                </a:solidFill>
              </a:rPr>
              <a:t>On the other hand</a:t>
            </a:r>
            <a:r>
              <a:rPr lang="en-US" dirty="0" smtClean="0"/>
              <a:t>), the views from the lower </a:t>
            </a:r>
          </a:p>
          <a:p>
            <a:r>
              <a:rPr lang="en-US" dirty="0" smtClean="0"/>
              <a:t>floors are of buildings, cars and people. Finally, (</a:t>
            </a:r>
            <a:r>
              <a:rPr lang="en-US" dirty="0" smtClean="0">
                <a:solidFill>
                  <a:srgbClr val="FFC000"/>
                </a:solidFill>
              </a:rPr>
              <a:t>unlike</a:t>
            </a:r>
            <a:r>
              <a:rPr lang="en-US" dirty="0" smtClean="0"/>
              <a:t>/ likewise) top floor apartments, the sun never shines on the lower floors because there are too many tall buildings around. In conclusion, I prefer living on the top floors of apartments to the lower floors.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304800"/>
            <a:ext cx="86714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Read this paragraph and choose the correct word .</a:t>
            </a:r>
          </a:p>
          <a:p>
            <a:endParaRPr lang="en-US" dirty="0"/>
          </a:p>
          <a:p>
            <a:r>
              <a:rPr lang="en-US" dirty="0" smtClean="0"/>
              <a:t>Apartment Life</a:t>
            </a:r>
          </a:p>
          <a:p>
            <a:endParaRPr lang="en-US" dirty="0"/>
          </a:p>
          <a:p>
            <a:r>
              <a:rPr lang="en-US" dirty="0" smtClean="0"/>
              <a:t>Though there are many similarities, life is better on the top floors of an apartment.  One similarity is that (</a:t>
            </a:r>
            <a:r>
              <a:rPr lang="en-US" dirty="0" smtClean="0">
                <a:solidFill>
                  <a:srgbClr val="FFC000"/>
                </a:solidFill>
              </a:rPr>
              <a:t>both</a:t>
            </a:r>
            <a:r>
              <a:rPr lang="en-US" dirty="0" smtClean="0"/>
              <a:t>/ not only) the top floors (</a:t>
            </a:r>
            <a:r>
              <a:rPr lang="en-US" dirty="0" smtClean="0">
                <a:solidFill>
                  <a:srgbClr val="FFC000"/>
                </a:solidFill>
              </a:rPr>
              <a:t>and</a:t>
            </a:r>
            <a:r>
              <a:rPr lang="en-US" dirty="0" smtClean="0"/>
              <a:t>/ but also) the lower floors have the same types and sizes of apartments. </a:t>
            </a:r>
          </a:p>
          <a:p>
            <a:r>
              <a:rPr lang="en-US" dirty="0" smtClean="0"/>
              <a:t>In addition, renters on the top floor are (unlike/ </a:t>
            </a:r>
            <a:r>
              <a:rPr lang="en-US" dirty="0" smtClean="0">
                <a:solidFill>
                  <a:srgbClr val="FFC000"/>
                </a:solidFill>
              </a:rPr>
              <a:t>similar to</a:t>
            </a:r>
            <a:r>
              <a:rPr lang="en-US" dirty="0" smtClean="0"/>
              <a:t>) renters on the bottom floors in that they deal with the same parking, elevators and building staff. (Likewise/ </a:t>
            </a:r>
            <a:r>
              <a:rPr lang="en-US" dirty="0" smtClean="0">
                <a:solidFill>
                  <a:srgbClr val="FFC000"/>
                </a:solidFill>
              </a:rPr>
              <a:t>However</a:t>
            </a:r>
            <a:r>
              <a:rPr lang="en-US" dirty="0" smtClean="0"/>
              <a:t>), there are reasons to prefer the top </a:t>
            </a:r>
          </a:p>
          <a:p>
            <a:r>
              <a:rPr lang="en-US" dirty="0" smtClean="0"/>
              <a:t>floors. The top floors are quiet (whereas/ </a:t>
            </a:r>
            <a:r>
              <a:rPr lang="en-US" dirty="0" smtClean="0">
                <a:solidFill>
                  <a:srgbClr val="FFC000"/>
                </a:solidFill>
              </a:rPr>
              <a:t>in contrast to</a:t>
            </a:r>
            <a:r>
              <a:rPr lang="en-US" dirty="0" smtClean="0"/>
              <a:t>) the noisy lower floors. Also, the views are better. On the top floors, you can see the entire city. (Different from/ </a:t>
            </a:r>
            <a:r>
              <a:rPr lang="en-US" dirty="0" smtClean="0">
                <a:solidFill>
                  <a:srgbClr val="FFC000"/>
                </a:solidFill>
              </a:rPr>
              <a:t>On the other hand</a:t>
            </a:r>
            <a:r>
              <a:rPr lang="en-US" dirty="0" smtClean="0"/>
              <a:t>), the views from the lower </a:t>
            </a:r>
          </a:p>
          <a:p>
            <a:r>
              <a:rPr lang="en-US" dirty="0" smtClean="0"/>
              <a:t>floors are of buildings, cars and people. Finally, (</a:t>
            </a:r>
            <a:r>
              <a:rPr lang="en-US" dirty="0" smtClean="0">
                <a:solidFill>
                  <a:srgbClr val="FFC000"/>
                </a:solidFill>
              </a:rPr>
              <a:t>unlike</a:t>
            </a:r>
            <a:r>
              <a:rPr lang="en-US" dirty="0" smtClean="0"/>
              <a:t>/ likewise) top floor apartments, the sun never shines on the lower floors because there are too many tall buildings around. In conclusion, I prefer living on the top floors of apartments to the lower floors.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2667000"/>
          </a:xfrm>
        </p:spPr>
        <p:txBody>
          <a:bodyPr/>
          <a:lstStyle/>
          <a:p>
            <a:r>
              <a:rPr lang="en-US" dirty="0" smtClean="0"/>
              <a:t>A comparative statement is used to show how two things are different. </a:t>
            </a:r>
            <a:endParaRPr lang="en-US" dirty="0" smtClean="0"/>
          </a:p>
          <a:p>
            <a:r>
              <a:rPr lang="en-US" dirty="0" smtClean="0"/>
              <a:t>A superlative statement is used to show how one thing or a group of similar things are more than or less than everything else.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start with comparatives and superlatives!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1143000"/>
          <a:ext cx="7924800" cy="4267201"/>
        </p:xfrm>
        <a:graphic>
          <a:graphicData uri="http://schemas.openxmlformats.org/drawingml/2006/table">
            <a:tbl>
              <a:tblPr/>
              <a:tblGrid>
                <a:gridCol w="1952897"/>
                <a:gridCol w="1952897"/>
                <a:gridCol w="1953755"/>
                <a:gridCol w="2065251"/>
              </a:tblGrid>
              <a:tr h="5418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>
                          <a:latin typeface="Verdana"/>
                          <a:ea typeface="Batang"/>
                          <a:cs typeface="Tahoma"/>
                        </a:rPr>
                        <a:t>Type of adjective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>
                          <a:latin typeface="Verdana"/>
                          <a:ea typeface="Batang"/>
                          <a:cs typeface="Tahoma"/>
                        </a:rPr>
                        <a:t>Adjective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>
                          <a:latin typeface="Verdana"/>
                          <a:ea typeface="Batang"/>
                          <a:cs typeface="Tahoma"/>
                        </a:rPr>
                        <a:t>Comparative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>
                          <a:latin typeface="Verdana"/>
                          <a:ea typeface="Batang"/>
                          <a:cs typeface="Tahoma"/>
                        </a:rPr>
                        <a:t>Superlative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1 syllable + 2 syllable adjectives ending in “y”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>
                        <a:latin typeface="Verdana"/>
                        <a:ea typeface="Batang"/>
                        <a:cs typeface="Tahom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Old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Big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Large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Friendly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sng">
                          <a:latin typeface="Verdana"/>
                          <a:ea typeface="Batang"/>
                          <a:cs typeface="Tahoma"/>
                        </a:rPr>
                        <a:t>Adj. + ER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Old</a:t>
                      </a:r>
                      <a:r>
                        <a:rPr lang="en-GB" sz="1100" i="1">
                          <a:latin typeface="Verdana"/>
                          <a:ea typeface="Batang"/>
                          <a:cs typeface="Tahoma"/>
                        </a:rPr>
                        <a:t>er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Big</a:t>
                      </a:r>
                      <a:r>
                        <a:rPr lang="en-GB" sz="1100" i="1">
                          <a:latin typeface="Verdana"/>
                          <a:ea typeface="Batang"/>
                          <a:cs typeface="Tahoma"/>
                        </a:rPr>
                        <a:t>ger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Large</a:t>
                      </a:r>
                      <a:r>
                        <a:rPr lang="en-GB" sz="1100" i="1">
                          <a:latin typeface="Verdana"/>
                          <a:ea typeface="Batang"/>
                          <a:cs typeface="Tahoma"/>
                        </a:rPr>
                        <a:t>r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Friendl</a:t>
                      </a:r>
                      <a:r>
                        <a:rPr lang="en-GB" sz="1100" i="1">
                          <a:latin typeface="Verdana"/>
                          <a:ea typeface="Batang"/>
                          <a:cs typeface="Tahoma"/>
                        </a:rPr>
                        <a:t>ier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sng">
                          <a:latin typeface="Verdana"/>
                          <a:ea typeface="Batang"/>
                          <a:cs typeface="Tahoma"/>
                        </a:rPr>
                        <a:t>Adj. + EST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i="1">
                          <a:latin typeface="Verdana"/>
                          <a:ea typeface="Batang"/>
                          <a:cs typeface="Tahoma"/>
                        </a:rPr>
                        <a:t>The</a:t>
                      </a: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 Old</a:t>
                      </a:r>
                      <a:r>
                        <a:rPr lang="en-GB" sz="1100" i="1">
                          <a:latin typeface="Verdana"/>
                          <a:ea typeface="Batang"/>
                          <a:cs typeface="Tahoma"/>
                        </a:rPr>
                        <a:t>est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i="1">
                          <a:latin typeface="Verdana"/>
                          <a:ea typeface="Batang"/>
                          <a:cs typeface="Tahoma"/>
                        </a:rPr>
                        <a:t>The</a:t>
                      </a: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 Big</a:t>
                      </a:r>
                      <a:r>
                        <a:rPr lang="en-GB" sz="1100" i="1">
                          <a:latin typeface="Verdana"/>
                          <a:ea typeface="Batang"/>
                          <a:cs typeface="Tahoma"/>
                        </a:rPr>
                        <a:t>gest</a:t>
                      </a: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 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i="1">
                          <a:latin typeface="Verdana"/>
                          <a:ea typeface="Batang"/>
                          <a:cs typeface="Tahoma"/>
                        </a:rPr>
                        <a:t>The </a:t>
                      </a: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Large</a:t>
                      </a:r>
                      <a:r>
                        <a:rPr lang="en-GB" sz="1100" i="1">
                          <a:latin typeface="Verdana"/>
                          <a:ea typeface="Batang"/>
                          <a:cs typeface="Tahoma"/>
                        </a:rPr>
                        <a:t>st </a:t>
                      </a: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**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i="1">
                          <a:latin typeface="Verdana"/>
                          <a:ea typeface="Batang"/>
                          <a:cs typeface="Tahoma"/>
                        </a:rPr>
                        <a:t>The </a:t>
                      </a: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Friendl</a:t>
                      </a:r>
                      <a:r>
                        <a:rPr lang="en-GB" sz="1100" i="1">
                          <a:latin typeface="Verdana"/>
                          <a:ea typeface="Batang"/>
                          <a:cs typeface="Tahoma"/>
                        </a:rPr>
                        <a:t>iest</a:t>
                      </a: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 ***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2 syllable adjectives and more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>
                        <a:latin typeface="Verdana"/>
                        <a:ea typeface="Batang"/>
                        <a:cs typeface="Tahom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Crowded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Boring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Interesting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Polluted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sng">
                          <a:latin typeface="Verdana"/>
                          <a:ea typeface="Batang"/>
                          <a:cs typeface="Tahoma"/>
                        </a:rPr>
                        <a:t>MORE + Adj.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i="1">
                          <a:latin typeface="Verdana"/>
                          <a:ea typeface="Batang"/>
                          <a:cs typeface="Tahoma"/>
                        </a:rPr>
                        <a:t>More</a:t>
                      </a: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 crowded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i="1">
                          <a:latin typeface="Verdana"/>
                          <a:ea typeface="Batang"/>
                          <a:cs typeface="Tahoma"/>
                        </a:rPr>
                        <a:t>More</a:t>
                      </a: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 boring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i="1">
                          <a:latin typeface="Verdana"/>
                          <a:ea typeface="Batang"/>
                          <a:cs typeface="Tahoma"/>
                        </a:rPr>
                        <a:t>More</a:t>
                      </a: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 interesting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i="1">
                          <a:latin typeface="Verdana"/>
                          <a:ea typeface="Batang"/>
                          <a:cs typeface="Tahoma"/>
                        </a:rPr>
                        <a:t>More</a:t>
                      </a: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 polluted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sng">
                          <a:latin typeface="Verdana"/>
                          <a:ea typeface="Batang"/>
                          <a:cs typeface="Tahoma"/>
                        </a:rPr>
                        <a:t>THE MOST + Adj.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i="1">
                          <a:latin typeface="Verdana"/>
                          <a:ea typeface="Batang"/>
                          <a:cs typeface="Tahoma"/>
                        </a:rPr>
                        <a:t>The most</a:t>
                      </a: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 crowded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i="1">
                          <a:latin typeface="Verdana"/>
                          <a:ea typeface="Batang"/>
                          <a:cs typeface="Tahoma"/>
                        </a:rPr>
                        <a:t>The most</a:t>
                      </a: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 boring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i="1">
                          <a:latin typeface="Verdana"/>
                          <a:ea typeface="Batang"/>
                          <a:cs typeface="Tahoma"/>
                        </a:rPr>
                        <a:t>The most</a:t>
                      </a: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 interesting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i="1">
                          <a:latin typeface="Verdana"/>
                          <a:ea typeface="Batang"/>
                          <a:cs typeface="Tahoma"/>
                        </a:rPr>
                        <a:t>The most</a:t>
                      </a: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 polluted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4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Irregular patterns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Good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Bad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latin typeface="Verdana"/>
                          <a:ea typeface="Batang"/>
                          <a:cs typeface="Tahoma"/>
                        </a:rPr>
                        <a:t>Far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i="1">
                          <a:latin typeface="Verdana"/>
                          <a:ea typeface="Batang"/>
                          <a:cs typeface="Tahoma"/>
                        </a:rPr>
                        <a:t>Better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i="1">
                          <a:latin typeface="Verdana"/>
                          <a:ea typeface="Batang"/>
                          <a:cs typeface="Tahoma"/>
                        </a:rPr>
                        <a:t>Worse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i="1">
                          <a:latin typeface="Verdana"/>
                          <a:ea typeface="Batang"/>
                          <a:cs typeface="Tahoma"/>
                        </a:rPr>
                        <a:t>Further / farther</a:t>
                      </a:r>
                      <a:endParaRPr lang="en-US" sz="1100">
                        <a:latin typeface="Tahoma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i="1" dirty="0">
                          <a:latin typeface="Verdana"/>
                          <a:ea typeface="Batang"/>
                          <a:cs typeface="Tahoma"/>
                        </a:rPr>
                        <a:t>The best</a:t>
                      </a:r>
                      <a:endParaRPr lang="en-US" sz="1100" dirty="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i="1" dirty="0">
                          <a:latin typeface="Verdana"/>
                          <a:ea typeface="Batang"/>
                          <a:cs typeface="Tahoma"/>
                        </a:rPr>
                        <a:t>The worst</a:t>
                      </a:r>
                      <a:endParaRPr lang="en-US" sz="1100" dirty="0">
                        <a:latin typeface="Tahoma"/>
                        <a:ea typeface="Batang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i="1" dirty="0">
                          <a:latin typeface="Verdana"/>
                          <a:ea typeface="Batang"/>
                          <a:cs typeface="Tahoma"/>
                        </a:rPr>
                        <a:t>The furthest/farthest</a:t>
                      </a:r>
                      <a:endParaRPr lang="en-US" sz="1100" dirty="0">
                        <a:latin typeface="Tahoma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38200" y="1219200"/>
            <a:ext cx="7467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ko-K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Comparatives: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You can tell someone that there is a large difference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ko-KR" sz="2000" dirty="0" smtClean="0">
                <a:latin typeface="Verdana" pitchFamily="34" charset="0"/>
                <a:ea typeface="Batang" pitchFamily="18" charset="-127"/>
                <a:cs typeface="Tahoma" pitchFamily="34" charset="0"/>
              </a:rPr>
              <a:t> </a:t>
            </a: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between two things by  using the following words: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 </a:t>
            </a:r>
            <a:r>
              <a:rPr kumimoji="0" lang="en-GB" altLang="ko-K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Far / a lot / much / much, much…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ko-K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Ex.)</a:t>
            </a: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 New York is </a:t>
            </a:r>
            <a:r>
              <a:rPr kumimoji="0" lang="en-GB" altLang="ko-K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much, much</a:t>
            </a: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 larger than Seattle.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       She’s </a:t>
            </a:r>
            <a:r>
              <a:rPr kumimoji="0" lang="en-GB" altLang="ko-K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far</a:t>
            </a: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 prettier than her sister.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       He’s </a:t>
            </a:r>
            <a:r>
              <a:rPr kumimoji="0" lang="en-GB" altLang="ko-K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much more</a:t>
            </a: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 clever than his sister.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For describing small differences you can use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 </a:t>
            </a:r>
            <a:r>
              <a:rPr kumimoji="0" lang="en-GB" altLang="ko-K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a little (bit)</a:t>
            </a: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 or </a:t>
            </a:r>
            <a:r>
              <a:rPr kumimoji="0" lang="en-GB" altLang="ko-K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slightly</a:t>
            </a: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ko-K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Ex.)</a:t>
            </a: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 He’s slightly taller than his friend.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       We’re a little (bit) older than our younger brothers.</a:t>
            </a:r>
            <a:endParaRPr kumimoji="0" lang="en-GB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it with these two photos:</a:t>
            </a:r>
            <a:endParaRPr lang="en-US" dirty="0"/>
          </a:p>
        </p:txBody>
      </p:sp>
      <p:pic>
        <p:nvPicPr>
          <p:cNvPr id="3" name="Picture 2" descr="IMG_1889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133600"/>
            <a:ext cx="4061901" cy="3033889"/>
          </a:xfrm>
          <a:prstGeom prst="rect">
            <a:avLst/>
          </a:prstGeom>
        </p:spPr>
      </p:pic>
      <p:pic>
        <p:nvPicPr>
          <p:cNvPr id="4" name="Picture 3" descr="IMG_1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1336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43000" y="685800"/>
            <a:ext cx="6553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</a:tabLst>
            </a:pPr>
            <a:r>
              <a:rPr kumimoji="0" lang="en-GB" altLang="ko-K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MORE COMPARISONS: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</a:tabLst>
            </a:pP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8000" algn="l"/>
              </a:tabLst>
            </a:pPr>
            <a:r>
              <a:rPr kumimoji="0" lang="en-GB" altLang="ko-K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Not as… as… </a:t>
            </a:r>
            <a:r>
              <a:rPr kumimoji="0" lang="en-GB" altLang="ko-K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ex.)</a:t>
            </a: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 Dogs aren’t as cute as cats. / Snakes aren’t quite as scary as crocodiles. (smaller difference)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</a:tabLst>
            </a:pPr>
            <a:r>
              <a:rPr kumimoji="0" lang="en-GB" altLang="ko-K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!!!!!</a:t>
            </a: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 – the order is VERY important. “Cats aren’t as cute as dogs” has a TOTALLY different meaning.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</a:tabLst>
            </a:pP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8000" algn="l"/>
              </a:tabLst>
            </a:pPr>
            <a:r>
              <a:rPr kumimoji="0" lang="en-GB" altLang="ko-K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As… as…</a:t>
            </a: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 (comparing two things that are </a:t>
            </a:r>
            <a:r>
              <a:rPr kumimoji="0" lang="en-GB" altLang="ko-K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the same</a:t>
            </a: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) </a:t>
            </a:r>
            <a:r>
              <a:rPr kumimoji="0" lang="en-GB" altLang="ko-K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Ex.)</a:t>
            </a: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 Girls are as smart as boys. / Cricket is as exciting as watching paint dry. / It’s just as good as before.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8000" algn="l"/>
              </a:tabLst>
            </a:pP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8000" algn="l"/>
              </a:tabLst>
            </a:pPr>
            <a:r>
              <a:rPr kumimoji="0" lang="en-GB" altLang="ko-K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Less </a:t>
            </a:r>
            <a:r>
              <a:rPr kumimoji="0" lang="en-GB" altLang="ko-K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ex.)</a:t>
            </a: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 Is life in </a:t>
            </a:r>
            <a:r>
              <a:rPr kumimoji="0" lang="en-GB" altLang="ko-K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Daegu</a:t>
            </a: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 less exciting than life in Seoul?</a:t>
            </a:r>
            <a:r>
              <a:rPr kumimoji="0" lang="en-GB" altLang="ko-K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 / </a:t>
            </a: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Swimming is less exhausting than running.</a:t>
            </a:r>
            <a:endParaRPr kumimoji="0" lang="en-GB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it with these two photos.</a:t>
            </a:r>
            <a:endParaRPr lang="en-US" dirty="0"/>
          </a:p>
        </p:txBody>
      </p:sp>
      <p:pic>
        <p:nvPicPr>
          <p:cNvPr id="3" name="Picture 2" descr="IMG_1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4470400" cy="3352800"/>
          </a:xfrm>
          <a:prstGeom prst="rect">
            <a:avLst/>
          </a:prstGeom>
        </p:spPr>
      </p:pic>
      <p:pic>
        <p:nvPicPr>
          <p:cNvPr id="4" name="Picture 3" descr="IMG_27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133600"/>
            <a:ext cx="44958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38200" y="1219200"/>
            <a:ext cx="7315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600" algn="l"/>
              </a:tabLst>
            </a:pPr>
            <a:r>
              <a:rPr kumimoji="0" lang="en-GB" altLang="ko-K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Superlatives: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600" algn="l"/>
              </a:tabLst>
            </a:pP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82600" algn="l"/>
              </a:tabLst>
            </a:pPr>
            <a:r>
              <a:rPr kumimoji="0" lang="en-GB" altLang="ko-K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 By far the most… / ~est.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600" algn="l"/>
              </a:tabLst>
            </a:pPr>
            <a:r>
              <a:rPr lang="en-GB" altLang="ko-KR" sz="2000" dirty="0">
                <a:latin typeface="Verdana" pitchFamily="34" charset="0"/>
                <a:ea typeface="Batang" pitchFamily="18" charset="-127"/>
                <a:cs typeface="Tahoma" pitchFamily="34" charset="0"/>
              </a:rPr>
              <a:t>  </a:t>
            </a: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My great grandmother is by far the oldest person in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600" algn="l"/>
              </a:tabLst>
            </a:pPr>
            <a:r>
              <a:rPr lang="en-GB" altLang="ko-KR" sz="2000" dirty="0">
                <a:latin typeface="Verdana" pitchFamily="34" charset="0"/>
                <a:ea typeface="Batang" pitchFamily="18" charset="-127"/>
                <a:cs typeface="Tahoma" pitchFamily="34" charset="0"/>
              </a:rPr>
              <a:t> </a:t>
            </a:r>
            <a:r>
              <a:rPr lang="en-GB" altLang="ko-KR" sz="2000" dirty="0" smtClean="0">
                <a:latin typeface="Verdana" pitchFamily="34" charset="0"/>
                <a:ea typeface="Batang" pitchFamily="18" charset="-127"/>
                <a:cs typeface="Tahoma" pitchFamily="34" charset="0"/>
              </a:rPr>
              <a:t> </a:t>
            </a: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my family.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600" algn="l"/>
              </a:tabLst>
            </a:pP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82600" algn="l"/>
              </a:tabLst>
            </a:pPr>
            <a:r>
              <a:rPr kumimoji="0" lang="en-GB" altLang="ko-K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 One of the most / ~est.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600" algn="l"/>
              </a:tabLst>
            </a:pPr>
            <a:r>
              <a:rPr lang="en-GB" altLang="ko-KR" sz="2000" dirty="0">
                <a:latin typeface="Verdana" pitchFamily="34" charset="0"/>
                <a:ea typeface="Batang" pitchFamily="18" charset="-127"/>
                <a:cs typeface="Tahoma" pitchFamily="34" charset="0"/>
              </a:rPr>
              <a:t> </a:t>
            </a:r>
            <a:r>
              <a:rPr lang="en-GB" altLang="ko-KR" sz="2000" dirty="0" smtClean="0">
                <a:latin typeface="Verdana" pitchFamily="34" charset="0"/>
                <a:ea typeface="Batang" pitchFamily="18" charset="-127"/>
                <a:cs typeface="Tahoma" pitchFamily="34" charset="0"/>
              </a:rPr>
              <a:t> </a:t>
            </a: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Tolkien is one of the most popular authors in the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600" algn="l"/>
              </a:tabLst>
            </a:pPr>
            <a:r>
              <a:rPr lang="en-GB" altLang="ko-KR" sz="2000" dirty="0">
                <a:latin typeface="Verdana" pitchFamily="34" charset="0"/>
                <a:ea typeface="Batang" pitchFamily="18" charset="-127"/>
                <a:cs typeface="Tahoma" pitchFamily="34" charset="0"/>
              </a:rPr>
              <a:t> </a:t>
            </a:r>
            <a:r>
              <a:rPr lang="en-GB" altLang="ko-KR" sz="2000" dirty="0" smtClean="0">
                <a:latin typeface="Verdana" pitchFamily="34" charset="0"/>
                <a:ea typeface="Batang" pitchFamily="18" charset="-127"/>
                <a:cs typeface="Tahoma" pitchFamily="34" charset="0"/>
              </a:rPr>
              <a:t> </a:t>
            </a: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world.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600" algn="l"/>
              </a:tabLst>
            </a:pP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82600" algn="l"/>
              </a:tabLst>
            </a:pPr>
            <a:r>
              <a:rPr lang="en-GB" altLang="ko-KR" sz="2000" dirty="0">
                <a:latin typeface="Verdana" pitchFamily="34" charset="0"/>
                <a:ea typeface="Batang" pitchFamily="18" charset="-127"/>
                <a:cs typeface="Tahoma" pitchFamily="34" charset="0"/>
              </a:rPr>
              <a:t> </a:t>
            </a:r>
            <a:r>
              <a:rPr kumimoji="0" lang="en-GB" altLang="ko-K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The second / third most… / ~est.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600" algn="l"/>
              </a:tabLst>
            </a:pPr>
            <a:r>
              <a:rPr lang="en-GB" altLang="ko-KR" sz="2000" dirty="0">
                <a:latin typeface="Verdana" pitchFamily="34" charset="0"/>
                <a:ea typeface="Batang" pitchFamily="18" charset="-127"/>
                <a:cs typeface="Tahoma" pitchFamily="34" charset="0"/>
              </a:rPr>
              <a:t> </a:t>
            </a:r>
            <a:r>
              <a:rPr lang="en-GB" altLang="ko-KR" sz="2000" dirty="0" smtClean="0">
                <a:latin typeface="Verdana" pitchFamily="34" charset="0"/>
                <a:ea typeface="Batang" pitchFamily="18" charset="-127"/>
                <a:cs typeface="Tahoma" pitchFamily="34" charset="0"/>
              </a:rPr>
              <a:t> </a:t>
            </a:r>
            <a:r>
              <a:rPr kumimoji="0" lang="en-GB" altLang="ko-K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Daegu</a:t>
            </a: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 is the third largest city in South Korea.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600" algn="l"/>
              </a:tabLst>
            </a:pP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82600" algn="l"/>
              </a:tabLst>
            </a:pPr>
            <a:r>
              <a:rPr lang="en-GB" altLang="ko-KR" sz="2000" dirty="0">
                <a:latin typeface="Verdana" pitchFamily="34" charset="0"/>
                <a:ea typeface="Batang" pitchFamily="18" charset="-127"/>
                <a:cs typeface="Tahoma" pitchFamily="34" charset="0"/>
              </a:rPr>
              <a:t> </a:t>
            </a:r>
            <a:r>
              <a:rPr kumimoji="0" lang="en-GB" altLang="ko-K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The least.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600" algn="l"/>
              </a:tabLst>
            </a:pPr>
            <a:r>
              <a:rPr lang="en-GB" altLang="ko-KR" sz="2000" dirty="0" smtClean="0">
                <a:latin typeface="Verdana" pitchFamily="34" charset="0"/>
                <a:ea typeface="Batang" pitchFamily="18" charset="-127"/>
                <a:cs typeface="Tahoma" pitchFamily="34" charset="0"/>
              </a:rPr>
              <a:t>  </a:t>
            </a:r>
            <a:r>
              <a:rPr kumimoji="0" lang="en-GB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Batang" pitchFamily="18" charset="-127"/>
                <a:cs typeface="Tahoma" pitchFamily="34" charset="0"/>
              </a:rPr>
              <a:t>I bought the least expensive watch.</a:t>
            </a:r>
            <a:endParaRPr kumimoji="0" lang="en-GB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it with these two photos.</a:t>
            </a:r>
            <a:endParaRPr lang="en-US" dirty="0"/>
          </a:p>
        </p:txBody>
      </p:sp>
      <p:pic>
        <p:nvPicPr>
          <p:cNvPr id="3" name="Picture 2" descr="108tri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4000500" cy="5334000"/>
          </a:xfrm>
          <a:prstGeom prst="rect">
            <a:avLst/>
          </a:prstGeom>
        </p:spPr>
      </p:pic>
      <p:pic>
        <p:nvPicPr>
          <p:cNvPr id="4" name="Picture 3" descr="IMG_07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1" y="1328943"/>
            <a:ext cx="3733799" cy="5267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155</TotalTime>
  <Words>2187</Words>
  <Application>Microsoft Office PowerPoint</Application>
  <PresentationFormat>On-screen Show (4:3)</PresentationFormat>
  <Paragraphs>174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Comparatives and Superlatives  Comparing and Contrasting</vt:lpstr>
      <vt:lpstr>Let’s start with comparatives and superlatives!</vt:lpstr>
      <vt:lpstr>Slide 3</vt:lpstr>
      <vt:lpstr>Slide 4</vt:lpstr>
      <vt:lpstr>Try it with these two photos:</vt:lpstr>
      <vt:lpstr>Slide 6</vt:lpstr>
      <vt:lpstr>Try it with these two photos.</vt:lpstr>
      <vt:lpstr>Slide 8</vt:lpstr>
      <vt:lpstr>Try it with these two photos.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Northrop Grumman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14</cp:revision>
  <dcterms:created xsi:type="dcterms:W3CDTF">2012-03-27T02:57:28Z</dcterms:created>
  <dcterms:modified xsi:type="dcterms:W3CDTF">2012-03-27T05:32:44Z</dcterms:modified>
</cp:coreProperties>
</file>